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"/>
  </p:notesMasterIdLst>
  <p:sldIdLst>
    <p:sldId id="257" r:id="rId2"/>
    <p:sldId id="258" r:id="rId3"/>
    <p:sldId id="259" r:id="rId4"/>
  </p:sldIdLst>
  <p:sldSz cx="43891200" cy="24688800"/>
  <p:notesSz cx="6858000" cy="9144000"/>
  <p:defaultTextStyle>
    <a:defPPr>
      <a:defRPr lang="en-US"/>
    </a:defPPr>
    <a:lvl1pPr marL="0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1pPr>
    <a:lvl2pPr marL="1062741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2pPr>
    <a:lvl3pPr marL="2125482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3pPr>
    <a:lvl4pPr marL="3188223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4pPr>
    <a:lvl5pPr marL="4250964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5pPr>
    <a:lvl6pPr marL="5313705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6pPr>
    <a:lvl7pPr marL="6376445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7pPr>
    <a:lvl8pPr marL="7439187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8pPr>
    <a:lvl9pPr marL="8501927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6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5207" autoAdjust="0"/>
  </p:normalViewPr>
  <p:slideViewPr>
    <p:cSldViewPr snapToGrid="0">
      <p:cViewPr varScale="1">
        <p:scale>
          <a:sx n="23" d="100"/>
          <a:sy n="23" d="100"/>
        </p:scale>
        <p:origin x="292" y="40"/>
      </p:cViewPr>
      <p:guideLst>
        <p:guide orient="horz" pos="7776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CC7F2-E90A-414F-8686-ACE5AB63EFC1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9935E-E14F-45BE-8B10-F7FE2E98BB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1pPr>
    <a:lvl2pPr marL="391866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2pPr>
    <a:lvl3pPr marL="783732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3pPr>
    <a:lvl4pPr marL="1175598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4pPr>
    <a:lvl5pPr marL="1567464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5pPr>
    <a:lvl6pPr marL="1959331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6pPr>
    <a:lvl7pPr marL="2351197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7pPr>
    <a:lvl8pPr marL="2743063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8pPr>
    <a:lvl9pPr marL="3134929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Empty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935E-E14F-45BE-8B10-F7FE2E98BB5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7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4040507"/>
            <a:ext cx="32918400" cy="859536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2967337"/>
            <a:ext cx="32918400" cy="5960743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5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7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314450"/>
            <a:ext cx="9464040" cy="209226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314450"/>
            <a:ext cx="27843480" cy="209226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36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90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6155059"/>
            <a:ext cx="37856160" cy="10269853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16522069"/>
            <a:ext cx="37856160" cy="5400673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6572250"/>
            <a:ext cx="18653760" cy="156648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6572250"/>
            <a:ext cx="18653760" cy="156648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3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314452"/>
            <a:ext cx="37856160" cy="47720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6052187"/>
            <a:ext cx="18568033" cy="2966083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9018270"/>
            <a:ext cx="18568033" cy="132645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6052187"/>
            <a:ext cx="18659477" cy="2966083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9018270"/>
            <a:ext cx="18659477" cy="132645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3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645920"/>
            <a:ext cx="14156053" cy="57607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3554732"/>
            <a:ext cx="22219920" cy="1754505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7406640"/>
            <a:ext cx="14156053" cy="13721717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7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645920"/>
            <a:ext cx="14156053" cy="57607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3554732"/>
            <a:ext cx="22219920" cy="1754505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7406640"/>
            <a:ext cx="14156053" cy="13721717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1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314452"/>
            <a:ext cx="37856160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6572250"/>
            <a:ext cx="37856160" cy="1566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22882862"/>
            <a:ext cx="987552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2BD1B-3091-4572-9956-D36DCF42631E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22882862"/>
            <a:ext cx="1481328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22882862"/>
            <a:ext cx="987552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4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gif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.tiff"/><Relationship Id="rId10" Type="http://schemas.openxmlformats.org/officeDocument/2006/relationships/image" Target="../media/image20.png"/><Relationship Id="rId4" Type="http://schemas.openxmlformats.org/officeDocument/2006/relationships/image" Target="../media/image14.gif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021"/>
            <a:ext cx="22237430" cy="983051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6600" b="1" dirty="0"/>
              <a:t>1661: Detecting </a:t>
            </a:r>
            <a:r>
              <a:rPr lang="en-US" sz="7000" b="1" dirty="0"/>
              <a:t>Micro-Expression</a:t>
            </a:r>
            <a:r>
              <a:rPr lang="en-US" sz="6600" b="1" dirty="0"/>
              <a:t> Occurrences in Videos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4502" y="1372716"/>
            <a:ext cx="18723924" cy="1484664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4600" b="1" dirty="0"/>
              <a:t>Liong Gen Bing 1161104505</a:t>
            </a:r>
          </a:p>
          <a:p>
            <a:pPr>
              <a:lnSpc>
                <a:spcPct val="100000"/>
              </a:lnSpc>
              <a:spcBef>
                <a:spcPts val="489"/>
              </a:spcBef>
            </a:pPr>
            <a:r>
              <a:rPr lang="en-US" sz="4600" b="1" dirty="0"/>
              <a:t>Supervisor: Dr. John See Su Yang	 Moderator: Dr. Wong Lai Kuan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20171" y="10108001"/>
            <a:ext cx="12702056" cy="33442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To design and develop a </a:t>
            </a:r>
            <a:r>
              <a:rPr lang="en-US" sz="3200" b="1" dirty="0"/>
              <a:t>robust approach </a:t>
            </a:r>
            <a:r>
              <a:rPr lang="en-US" sz="3200" dirty="0"/>
              <a:t>for spotting facial micro- and macro-expression occurrences from the long videos.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To understand the limitation of methodologies in literature and adopt the suitable techniques with some </a:t>
            </a:r>
            <a:r>
              <a:rPr lang="en-US" sz="3200" b="1" dirty="0"/>
              <a:t>improvements</a:t>
            </a:r>
            <a:r>
              <a:rPr lang="en-US" sz="3200" dirty="0"/>
              <a:t>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To </a:t>
            </a:r>
            <a:r>
              <a:rPr lang="en-US" sz="3200" dirty="0" smtClean="0"/>
              <a:t>investigate the</a:t>
            </a:r>
            <a:r>
              <a:rPr lang="en-US" sz="3200" dirty="0" smtClean="0"/>
              <a:t> </a:t>
            </a:r>
            <a:r>
              <a:rPr lang="en-US" sz="3200" b="1" dirty="0"/>
              <a:t>viable metric </a:t>
            </a:r>
            <a:r>
              <a:rPr lang="en-US" sz="3200" dirty="0"/>
              <a:t>of measuring the efficacy of locating facial expression occurrences and validate the proposed approach.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endParaRPr lang="en-US" sz="3200" dirty="0"/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endParaRPr lang="en-US" sz="32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9026496" y="1249141"/>
            <a:ext cx="14431227" cy="229727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r>
              <a:rPr lang="en-US" sz="3200" b="1" dirty="0"/>
              <a:t>Comparison between proposed approach against MEGC 2020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372840" indent="-37284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Our approach (With </a:t>
            </a:r>
            <a:r>
              <a:rPr lang="en-US" sz="3200" dirty="0" err="1"/>
              <a:t>SOFTNet</a:t>
            </a:r>
            <a:r>
              <a:rPr lang="en-US" sz="3200" dirty="0"/>
              <a:t>) outperforms other methods on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CAS(ME)</a:t>
            </a:r>
            <a:r>
              <a:rPr lang="en-US" sz="32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while ranked-second on SAMM Long Videos, behind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original dataset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authors.</a:t>
            </a:r>
            <a:endParaRPr lang="en-US" sz="3200" b="1" dirty="0"/>
          </a:p>
          <a:p>
            <a:r>
              <a:rPr lang="en-US" sz="3200" b="1" dirty="0"/>
              <a:t>Detail result of proposed </a:t>
            </a:r>
            <a:r>
              <a:rPr lang="en-US" sz="3200" b="1" dirty="0" err="1"/>
              <a:t>SOFTNet</a:t>
            </a:r>
            <a:r>
              <a:rPr lang="en-US" sz="3200" b="1" dirty="0"/>
              <a:t> approach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pPr marL="372840" indent="-37284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amount of TP that we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obtained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comparable with other approaches whilst with a much lower FP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3200" b="1" dirty="0" smtClean="0"/>
              <a:t>Performance comparison on 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CAS(ME)</a:t>
            </a:r>
            <a:r>
              <a:rPr lang="en-US" sz="3200" b="1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macro-expression</a:t>
            </a:r>
            <a:r>
              <a:rPr lang="en-US" sz="3200" b="1" dirty="0" smtClean="0"/>
              <a:t> </a:t>
            </a:r>
            <a:endParaRPr lang="en-US" sz="3200" dirty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 err="1" smtClean="0"/>
              <a:t>SOFTNet</a:t>
            </a:r>
            <a:r>
              <a:rPr lang="en-US" sz="3200" dirty="0" smtClean="0"/>
              <a:t> </a:t>
            </a:r>
            <a:r>
              <a:rPr lang="en-US" sz="3200" dirty="0"/>
              <a:t>model shows the superiority across various aspects from accuracy to efficiency.</a:t>
            </a:r>
          </a:p>
          <a:p>
            <a:pPr marL="372840" indent="-37284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 pseudo-labeling, unit step outperforms the other functions.</a:t>
            </a:r>
          </a:p>
          <a:p>
            <a:r>
              <a:rPr lang="en-US" sz="3200" b="1" dirty="0" smtClean="0"/>
              <a:t>Class </a:t>
            </a:r>
            <a:r>
              <a:rPr lang="en-US" sz="3200" b="1" dirty="0"/>
              <a:t>Activation Maps</a:t>
            </a:r>
          </a:p>
          <a:p>
            <a:r>
              <a:rPr lang="en-US" sz="3200" b="1" dirty="0"/>
              <a:t>		</a:t>
            </a:r>
          </a:p>
          <a:p>
            <a:endParaRPr lang="en-US" sz="3200" b="1" dirty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spcAft>
                <a:spcPts val="1222"/>
              </a:spcAft>
            </a:pPr>
            <a:endParaRPr lang="en-US" sz="3200" dirty="0" smtClean="0"/>
          </a:p>
          <a:p>
            <a:pPr>
              <a:spcAft>
                <a:spcPts val="2000"/>
              </a:spcAft>
            </a:pPr>
            <a:endParaRPr lang="en-US" sz="3200" dirty="0"/>
          </a:p>
          <a:p>
            <a:pPr>
              <a:spcBef>
                <a:spcPts val="1222"/>
              </a:spcBef>
            </a:pPr>
            <a:r>
              <a:rPr lang="en-US" sz="3200" b="1" dirty="0"/>
              <a:t>Conclusion</a:t>
            </a:r>
          </a:p>
          <a:p>
            <a:r>
              <a:rPr lang="en-US" sz="3200" dirty="0"/>
              <a:t>We propose a new regression-based strategy towards macro- and micro-expression spotting in long videos and achieved promising results on MEGC 2020 benchmark.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We </a:t>
            </a:r>
            <a:r>
              <a:rPr lang="en-US" sz="3200" dirty="0"/>
              <a:t>re-introduce the AP@[.5:.95] metric for a more consistent measure across expressions.</a:t>
            </a:r>
          </a:p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MY" sz="3200" dirty="0"/>
          </a:p>
        </p:txBody>
      </p:sp>
      <p:sp>
        <p:nvSpPr>
          <p:cNvPr id="10" name="Rectangle 9"/>
          <p:cNvSpPr/>
          <p:nvPr/>
        </p:nvSpPr>
        <p:spPr>
          <a:xfrm>
            <a:off x="520171" y="3952804"/>
            <a:ext cx="12686443" cy="50633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Micro-expression is subtle and occurs when a person intends to conceal or suppress their inner feeling in high-stake situations. To spot the occurrences, Shallow Optical Flow Three-stream CNN (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SOFTNet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model is proposed to predict a score that captures the likelihood of a frame being in an expression interval. By fashioning the spotting task as a regression problem,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unit step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function is introduced to pseudo-label the frames in the learning process. We demonstrate the efficacy and efficiency of the proposed approach on the recent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MEGC 2020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benchmark, where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state-of-the-art performance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achieved on CAS(ME)</a:t>
            </a:r>
            <a:r>
              <a:rPr lang="en-US" sz="32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equally promising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results on SAMM Long Videos.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3563046" y="3952804"/>
            <a:ext cx="15182514" cy="202690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defRPr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Proposed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Approach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Feature Extraction - Extract the optical flow features (u, v, ε) that </a:t>
            </a:r>
            <a:r>
              <a:rPr lang="en-US" sz="3200" dirty="0" smtClean="0"/>
              <a:t>represents </a:t>
            </a:r>
            <a:r>
              <a:rPr lang="en-US" sz="3200" dirty="0"/>
              <a:t>each frame.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Pre-processing - Remove global head motion, eye masking, </a:t>
            </a:r>
            <a:r>
              <a:rPr lang="en-US" sz="3200" dirty="0" smtClean="0"/>
              <a:t>ROI </a:t>
            </a:r>
            <a:r>
              <a:rPr lang="en-US" sz="3200" dirty="0"/>
              <a:t>selection, and image resampling.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SOFTNet - Three-stream shallow architecture that takes inputs </a:t>
            </a:r>
            <a:r>
              <a:rPr lang="en-US" sz="3200" dirty="0" smtClean="0"/>
              <a:t>(</a:t>
            </a:r>
            <a:r>
              <a:rPr lang="en-US" sz="3200" dirty="0"/>
              <a:t>u, v, ε) and outputs a spotting confidence score.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Spotting - Smoothing spotting confidence score, then perform </a:t>
            </a:r>
            <a:r>
              <a:rPr lang="en-US" sz="3200" dirty="0" smtClean="0"/>
              <a:t>thresholding </a:t>
            </a:r>
            <a:r>
              <a:rPr lang="en-US" sz="3200" dirty="0"/>
              <a:t>and peak detection</a:t>
            </a:r>
            <a:r>
              <a:rPr lang="en-US" sz="3200" dirty="0" smtClean="0"/>
              <a:t>.</a:t>
            </a:r>
          </a:p>
          <a:p>
            <a:pPr algn="just">
              <a:defRPr/>
            </a:pP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defRPr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CAS(ME)</a:t>
            </a:r>
            <a:r>
              <a:rPr lang="en-US" sz="32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Contains 98 long videos with 300 macro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and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57 micro-expressions from 22 subjects. </a:t>
            </a:r>
            <a:endParaRPr lang="en-US" sz="3200" baseline="30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SAMM Long Videos – Contains 147 long videos with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343 macro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159 micro-expressions from 32 subjects.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Most culturally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diverse datasets in this domain.</a:t>
            </a:r>
          </a:p>
          <a:p>
            <a:endParaRPr lang="en-US" sz="3200" dirty="0" smtClean="0"/>
          </a:p>
          <a:p>
            <a:r>
              <a:rPr lang="en-US" sz="3200" b="1" dirty="0" smtClean="0"/>
              <a:t>Evaluation</a:t>
            </a:r>
            <a:endParaRPr lang="en-US" sz="3200" b="1" dirty="0"/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Leave-One-Subject-Out (LOSO) </a:t>
            </a:r>
          </a:p>
          <a:p>
            <a:r>
              <a:rPr lang="en-US" sz="3200" dirty="0" smtClean="0"/>
              <a:t>    cross-validation</a:t>
            </a:r>
            <a:endParaRPr lang="en-US" sz="3200" dirty="0"/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F1-Score (MEGC 2020)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AP@[.5:.95] (Proposed)</a:t>
            </a:r>
            <a:endParaRPr lang="en-MY" sz="3200" dirty="0"/>
          </a:p>
          <a:p>
            <a:endParaRPr lang="en-US" sz="3200" dirty="0"/>
          </a:p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defRPr/>
            </a:pP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3370" y="14545232"/>
            <a:ext cx="12713244" cy="377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Pre-processing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Eye Masking (Liong et al., 2016)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ROI Selection (Liong et al., 2015, 2016), (J, Li et al., 2018)</a:t>
            </a:r>
          </a:p>
          <a:p>
            <a:pPr algn="just">
              <a:defRPr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Spotting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LBP-</a:t>
            </a:r>
            <a:r>
              <a:rPr lang="en-MY" altLang="ko-KR" sz="3200" dirty="0"/>
              <a:t>χ</a:t>
            </a:r>
            <a:r>
              <a:rPr lang="en-MY" sz="3200" dirty="0"/>
              <a:t>²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(Moilanen et al., 2014)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LTP-ML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(J, Li et al., 2018)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MDMD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(He et al., 2019)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0171" y="3021309"/>
            <a:ext cx="12686444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Abstract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FB51FF9-4A4C-964A-8C12-07B1AE83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256" y="540979"/>
            <a:ext cx="7075304" cy="168969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493371" y="19351892"/>
            <a:ext cx="12713244" cy="48699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propose a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multi-stream shallow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network infused with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optical flow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inputs to regress a score for spotting.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present a new automatic way of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pseudo-labeling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frames to enable the training of a regression model.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demonstrate the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efficacy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the proposed approach with few extensive experiments.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re-explore the viability of a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spotting metric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provide a fairer and more consistent measure for locating both macro- and micro-expression occurrences.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565551" y="19263876"/>
            <a:ext cx="6531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9259" indent="-559259">
              <a:buFont typeface="Arial" panose="020B0604020202020204" pitchFamily="34" charset="0"/>
              <a:buChar char="•"/>
            </a:pPr>
            <a:r>
              <a:rPr lang="en-US" sz="3200" dirty="0"/>
              <a:t>SOFTNet is able to learn from facial regions that correspond to the Action Unit triggered.</a:t>
            </a:r>
            <a:endParaRPr lang="en-MY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04"/>
          <a:stretch/>
        </p:blipFill>
        <p:spPr>
          <a:xfrm>
            <a:off x="1473335" y="993644"/>
            <a:ext cx="2977311" cy="1125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85" b="4544"/>
          <a:stretch/>
        </p:blipFill>
        <p:spPr>
          <a:xfrm>
            <a:off x="17530416" y="1147772"/>
            <a:ext cx="3138010" cy="104071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35783" y="9139430"/>
            <a:ext cx="12686443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Objectives</a:t>
            </a:r>
            <a:endParaRPr lang="en-US" sz="5400" dirty="0"/>
          </a:p>
        </p:txBody>
      </p:sp>
      <p:sp>
        <p:nvSpPr>
          <p:cNvPr id="39" name="TextBox 38"/>
          <p:cNvSpPr txBox="1"/>
          <p:nvPr/>
        </p:nvSpPr>
        <p:spPr>
          <a:xfrm>
            <a:off x="520171" y="13606567"/>
            <a:ext cx="12686443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Literature Review</a:t>
            </a:r>
            <a:endParaRPr lang="en-US" sz="5400" dirty="0"/>
          </a:p>
        </p:txBody>
      </p:sp>
      <p:sp>
        <p:nvSpPr>
          <p:cNvPr id="40" name="TextBox 39"/>
          <p:cNvSpPr txBox="1"/>
          <p:nvPr/>
        </p:nvSpPr>
        <p:spPr>
          <a:xfrm>
            <a:off x="493371" y="18428562"/>
            <a:ext cx="12713244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Contribution</a:t>
            </a:r>
            <a:endParaRPr lang="en-US" sz="5400" dirty="0"/>
          </a:p>
        </p:txBody>
      </p:sp>
      <p:sp>
        <p:nvSpPr>
          <p:cNvPr id="42" name="TextBox 41"/>
          <p:cNvSpPr txBox="1"/>
          <p:nvPr/>
        </p:nvSpPr>
        <p:spPr>
          <a:xfrm>
            <a:off x="13567753" y="3021309"/>
            <a:ext cx="15177808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Research Methodology</a:t>
            </a:r>
            <a:endParaRPr lang="en-US" sz="5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3244" y="4185010"/>
            <a:ext cx="14860281" cy="824439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9026497" y="368366"/>
            <a:ext cx="14431226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Results and Discussions</a:t>
            </a:r>
            <a:endParaRPr lang="en-US" sz="54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79598" y="19958082"/>
            <a:ext cx="9253927" cy="3657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17860" y="13585832"/>
            <a:ext cx="6010136" cy="22239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71327" y="13293666"/>
            <a:ext cx="7944189" cy="280829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54145" y="7500540"/>
            <a:ext cx="11234219" cy="36309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04308" y="1939287"/>
            <a:ext cx="12178798" cy="362222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40532" y="18767456"/>
            <a:ext cx="7129710" cy="267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1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14990441" y="15427833"/>
            <a:ext cx="13967324" cy="8644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997066" y="3034009"/>
            <a:ext cx="13118882" cy="210385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Results in terms of F1-Score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975975" y="3019857"/>
            <a:ext cx="13981790" cy="1106732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36351" y="10265680"/>
            <a:ext cx="13086724" cy="50633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12" y="11225957"/>
            <a:ext cx="2899427" cy="3255092"/>
          </a:xfrm>
          <a:prstGeom prst="rect">
            <a:avLst/>
          </a:prstGeom>
        </p:spPr>
      </p:pic>
      <p:sp>
        <p:nvSpPr>
          <p:cNvPr id="5" name="TextBox 12"/>
          <p:cNvSpPr txBox="1"/>
          <p:nvPr/>
        </p:nvSpPr>
        <p:spPr bwMode="auto">
          <a:xfrm>
            <a:off x="1882888" y="10273800"/>
            <a:ext cx="4797586" cy="83099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Micro-Expression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12"/>
          <p:cNvSpPr txBox="1"/>
          <p:nvPr/>
        </p:nvSpPr>
        <p:spPr bwMode="auto">
          <a:xfrm>
            <a:off x="7885379" y="10311846"/>
            <a:ext cx="4658345" cy="83099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Macro-Expression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41" y="11302049"/>
            <a:ext cx="2953327" cy="3251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78544" y="14593700"/>
            <a:ext cx="124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/>
              <a:t>0.3s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98370" y="14584964"/>
            <a:ext cx="147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1.73s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9" y="17165219"/>
            <a:ext cx="13136859" cy="6339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9503" y="7083003"/>
            <a:ext cx="3215292" cy="32795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9216" y="6918256"/>
            <a:ext cx="4837036" cy="35642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79978" y="6967309"/>
            <a:ext cx="3623684" cy="34661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7120" y="11316962"/>
            <a:ext cx="2198739" cy="6076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7004" y="10828197"/>
            <a:ext cx="5166725" cy="21228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90456" y="10914122"/>
            <a:ext cx="3660514" cy="11092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96447" y="3411727"/>
            <a:ext cx="9857005" cy="383955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36351" y="9342350"/>
            <a:ext cx="13086724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Example of Expression</a:t>
            </a:r>
            <a:endParaRPr lang="en-US" sz="5400" dirty="0"/>
          </a:p>
        </p:txBody>
      </p:sp>
      <p:sp>
        <p:nvSpPr>
          <p:cNvPr id="28" name="TextBox 27"/>
          <p:cNvSpPr txBox="1"/>
          <p:nvPr/>
        </p:nvSpPr>
        <p:spPr>
          <a:xfrm>
            <a:off x="806649" y="16241889"/>
            <a:ext cx="13098926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Example of when a person is lying</a:t>
            </a:r>
            <a:endParaRPr lang="en-US" sz="5400" dirty="0"/>
          </a:p>
        </p:txBody>
      </p:sp>
      <p:sp>
        <p:nvSpPr>
          <p:cNvPr id="29" name="TextBox 28"/>
          <p:cNvSpPr txBox="1"/>
          <p:nvPr/>
        </p:nvSpPr>
        <p:spPr>
          <a:xfrm>
            <a:off x="14963773" y="2142693"/>
            <a:ext cx="14054222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Pseudo-labeling</a:t>
            </a:r>
            <a:endParaRPr lang="en-US" sz="5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78924" y="4677955"/>
            <a:ext cx="9680573" cy="91649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4603095" y="3957339"/>
            <a:ext cx="4205433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982" dirty="0"/>
              <a:t>Without </a:t>
            </a:r>
            <a:r>
              <a:rPr lang="en-MY" sz="3982" dirty="0" err="1"/>
              <a:t>SOFTNet</a:t>
            </a:r>
            <a:endParaRPr lang="en-MY" sz="3982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78924" y="14841448"/>
            <a:ext cx="9680573" cy="898614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4603095" y="14136319"/>
            <a:ext cx="4205433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982" dirty="0"/>
              <a:t>With </a:t>
            </a:r>
            <a:r>
              <a:rPr lang="en-MY" sz="3982" dirty="0" err="1"/>
              <a:t>SOFTNet</a:t>
            </a:r>
            <a:endParaRPr lang="en-MY" sz="3982" dirty="0"/>
          </a:p>
        </p:txBody>
      </p:sp>
      <p:sp>
        <p:nvSpPr>
          <p:cNvPr id="35" name="TextBox 34"/>
          <p:cNvSpPr txBox="1"/>
          <p:nvPr/>
        </p:nvSpPr>
        <p:spPr>
          <a:xfrm>
            <a:off x="29997066" y="2110679"/>
            <a:ext cx="13129478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Parameter Selection</a:t>
            </a:r>
            <a:endParaRPr lang="en-US" sz="54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37317" y="16048121"/>
            <a:ext cx="13771460" cy="74739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975975" y="14480660"/>
            <a:ext cx="13981790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Visualization</a:t>
            </a:r>
            <a:endParaRPr lang="en-US" sz="5400" dirty="0"/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1591041" y="361847"/>
            <a:ext cx="11727394" cy="1484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822960" indent="-822960" algn="l" defTabSz="3291840" rtl="0" eaLnBrk="1" latinLnBrk="0" hangingPunct="1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4688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1148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7607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0664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05256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984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3444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9903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1" dirty="0" smtClean="0"/>
              <a:t>Supplementary</a:t>
            </a:r>
            <a:endParaRPr lang="en-US" sz="9600" b="1" dirty="0"/>
          </a:p>
        </p:txBody>
      </p:sp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1FB51FF9-4A4C-964A-8C12-07B1AE833F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040644" y="190536"/>
            <a:ext cx="7075304" cy="168969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98544" y="3070217"/>
            <a:ext cx="13086724" cy="551454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8544" y="2146887"/>
            <a:ext cx="13086724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Micro-Expression Frames</a:t>
            </a:r>
            <a:endParaRPr lang="en-US" sz="5400" dirty="0"/>
          </a:p>
        </p:txBody>
      </p:sp>
      <p:pic>
        <p:nvPicPr>
          <p:cNvPr id="47" name="Picture 2" descr="Micro-expression recognition: an updated review of current trends,  challenges and solutions | SpringerLin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82" y="3293126"/>
            <a:ext cx="12728311" cy="518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1591041" y="361847"/>
            <a:ext cx="11727394" cy="1484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822960" indent="-822960" algn="l" defTabSz="3291840" rtl="0" eaLnBrk="1" latinLnBrk="0" hangingPunct="1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4688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1148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7607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0664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05256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984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3444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9903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1" dirty="0" smtClean="0"/>
              <a:t>Supplementary</a:t>
            </a:r>
            <a:endParaRPr lang="en-US" sz="9600" b="1" dirty="0"/>
          </a:p>
        </p:txBody>
      </p:sp>
      <p:sp>
        <p:nvSpPr>
          <p:cNvPr id="8" name="Rectangle 7"/>
          <p:cNvSpPr/>
          <p:nvPr/>
        </p:nvSpPr>
        <p:spPr>
          <a:xfrm>
            <a:off x="837746" y="3530325"/>
            <a:ext cx="21966835" cy="979774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61" y="3936971"/>
            <a:ext cx="21049806" cy="90663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7746" y="2621508"/>
            <a:ext cx="21946375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Result for 5 attempts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39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2394</TotalTime>
  <Words>606</Words>
  <Application>Microsoft Office PowerPoint</Application>
  <PresentationFormat>Custom</PresentationFormat>
  <Paragraphs>113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맑은 고딕</vt:lpstr>
      <vt:lpstr>Arial</vt:lpstr>
      <vt:lpstr>Calibri</vt:lpstr>
      <vt:lpstr>Calibri Light</vt:lpstr>
      <vt:lpstr>Office Theme</vt:lpstr>
      <vt:lpstr>1661: Detecting Micro-Expression Occurrences in Videos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Nora Hashim</dc:creator>
  <cp:lastModifiedBy>Gen Bing</cp:lastModifiedBy>
  <cp:revision>68</cp:revision>
  <cp:lastPrinted>2017-01-19T06:38:35Z</cp:lastPrinted>
  <dcterms:created xsi:type="dcterms:W3CDTF">2017-01-18T07:25:16Z</dcterms:created>
  <dcterms:modified xsi:type="dcterms:W3CDTF">2021-03-11T07:07:52Z</dcterms:modified>
</cp:coreProperties>
</file>